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</Types>
</file>

<file path=_rels/.rels><?xml version='1.0' encoding='UTF-8' standalone='no' ?><Relationships xmlns="http://schemas.openxmlformats.org/package/2006/relationships"><Relationship Id="rId3" Type="http://schemas.openxmlformats.org/package/2006/relationships/metadata/core-properties" Target="docProps/core.xml"></Relationship><Relationship Id="rId2" Type="http://schemas.openxmlformats.org/package/2006/relationships/metadata/thumbnail" Target="docProps/thumbnail.jpeg"></Relationship><Relationship Id="rId1" Type="http://schemas.openxmlformats.org/officeDocument/2006/relationships/officeDocument" Target="ppt/presentation.xml"></Relationship><Relationship Id="rId4" Type="http://schemas.openxmlformats.org/officeDocument/2006/relationships/extended-properties" Target="docProps/app.xml"></Relationship><Relationship Id="rId5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801600" cy="9601200" type="A3"/>
  <p:notesSz cx="6797675" cy="9926638"/>
  <p:defaultTextStyle>
    <a:defPPr>
      <a:defRPr lang="de-D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99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3" autoAdjust="0"/>
    <p:restoredTop sz="94660"/>
  </p:normalViewPr>
  <p:slideViewPr>
    <p:cSldViewPr>
      <p:cViewPr>
        <p:scale>
          <a:sx n="155" d="100"/>
          <a:sy n="155" d="100"/>
        </p:scale>
        <p:origin x="864" y="584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no' ?><Relationships xmlns="http://schemas.openxmlformats.org/package/2006/relationships"><Relationship Id="rId3" Type="http://schemas.openxmlformats.org/officeDocument/2006/relationships/presProps" Target="presProps.xml"></Relationship><Relationship Id="rId2" Type="http://schemas.openxmlformats.org/officeDocument/2006/relationships/slide" Target="slides/slide1.xml"></Relationship><Relationship Id="rId1" Type="http://schemas.openxmlformats.org/officeDocument/2006/relationships/slideMaster" Target="slideMasters/slideMaster1.xml"></Relationship><Relationship Id="rId6" Type="http://schemas.openxmlformats.org/officeDocument/2006/relationships/tableStyles" Target="tableStyles.xml"></Relationship><Relationship Id="rId5" Type="http://schemas.openxmlformats.org/officeDocument/2006/relationships/theme" Target="theme/theme1.xml"></Relationship><Relationship Id="rId4" Type="http://schemas.openxmlformats.org/officeDocument/2006/relationships/viewProps" Target="viewProps.xml"></Relationship><Relationship Id="rId7" Type="http://schemas.openxmlformats.org/officeDocument/2006/relationships/customXml" Target="../customXml/item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D9B-74BE-4EC5-B4DE-0C4F9B3E8CBC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01.09.2014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A51-2BD1-4CA6-A525-DAF57B4C8AB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7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D9B-74BE-4EC5-B4DE-0C4F9B3E8CBC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01.09.2014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A51-2BD1-4CA6-A525-DAF57B4C8AB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80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D9B-74BE-4EC5-B4DE-0C4F9B3E8CBC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01.09.2014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A51-2BD1-4CA6-A525-DAF57B4C8AB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7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D9B-74BE-4EC5-B4DE-0C4F9B3E8CBC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01.09.2014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A51-2BD1-4CA6-A525-DAF57B4C8AB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55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D9B-74BE-4EC5-B4DE-0C4F9B3E8CBC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01.09.2014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A51-2BD1-4CA6-A525-DAF57B4C8AB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46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D9B-74BE-4EC5-B4DE-0C4F9B3E8CBC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01.09.2014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A51-2BD1-4CA6-A525-DAF57B4C8AB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84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2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2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D9B-74BE-4EC5-B4DE-0C4F9B3E8CBC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01.09.2014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A51-2BD1-4CA6-A525-DAF57B4C8AB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74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D9B-74BE-4EC5-B4DE-0C4F9B3E8CBC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01.09.2014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A51-2BD1-4CA6-A525-DAF57B4C8AB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5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D9B-74BE-4EC5-B4DE-0C4F9B3E8CBC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01.09.2014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A51-2BD1-4CA6-A525-DAF57B4C8AB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63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D9B-74BE-4EC5-B4DE-0C4F9B3E8CBC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01.09.2014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A51-2BD1-4CA6-A525-DAF57B4C8AB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4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D9B-74BE-4EC5-B4DE-0C4F9B3E8CBC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01.09.2014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A51-2BD1-4CA6-A525-DAF57B4C8AB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9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4D9B-74BE-4EC5-B4DE-0C4F9B3E8CBC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01.09.2014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ABA51-2BD1-4CA6-A525-DAF57B4C8ABF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Würfel 50"/>
          <p:cNvSpPr>
            <a:spLocks/>
          </p:cNvSpPr>
          <p:nvPr/>
        </p:nvSpPr>
        <p:spPr>
          <a:xfrm>
            <a:off x="927464" y="4656584"/>
            <a:ext cx="4075610" cy="720080"/>
          </a:xfrm>
          <a:prstGeom prst="cube">
            <a:avLst>
              <a:gd name="adj" fmla="val 7003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de-CH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Segment Ereignismanagement</a:t>
            </a:r>
          </a:p>
          <a:p>
            <a:r>
              <a:rPr lang="de-CH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ordentlicher Betrieb</a:t>
            </a:r>
          </a:p>
        </p:txBody>
      </p:sp>
      <p:sp>
        <p:nvSpPr>
          <p:cNvPr id="52" name="Würfel 51"/>
          <p:cNvSpPr>
            <a:spLocks/>
          </p:cNvSpPr>
          <p:nvPr/>
        </p:nvSpPr>
        <p:spPr>
          <a:xfrm>
            <a:off x="940527" y="5488607"/>
            <a:ext cx="4075610" cy="1616249"/>
          </a:xfrm>
          <a:prstGeom prst="cube">
            <a:avLst>
              <a:gd name="adj" fmla="val 7003"/>
            </a:avLst>
          </a:prstGeom>
          <a:solidFill>
            <a:schemeClr val="bg1"/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de-CH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Einsatzplanung Tunnel / Strecken (weisser Ordner)</a:t>
            </a:r>
          </a:p>
          <a:p>
            <a:pPr marL="342900" indent="-342900">
              <a:buFont typeface="Symbol"/>
              <a:buChar char="®"/>
            </a:pPr>
            <a:r>
              <a:rPr lang="de-CH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Auf </a:t>
            </a:r>
            <a:r>
              <a:rPr lang="de-CH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Projektperimeter a</a:t>
            </a:r>
            <a:r>
              <a:rPr lang="de-CH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usser </a:t>
            </a:r>
            <a:r>
              <a:rPr lang="de-CH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Kraft während </a:t>
            </a:r>
            <a:r>
              <a:rPr lang="de-CH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 Bauaus-führung</a:t>
            </a:r>
            <a:endParaRPr lang="de-CH" sz="1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Würfel 67"/>
          <p:cNvSpPr>
            <a:spLocks/>
          </p:cNvSpPr>
          <p:nvPr/>
        </p:nvSpPr>
        <p:spPr>
          <a:xfrm>
            <a:off x="5104656" y="4656584"/>
            <a:ext cx="4392488" cy="720080"/>
          </a:xfrm>
          <a:prstGeom prst="cube">
            <a:avLst>
              <a:gd name="adj" fmla="val 7003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de-CH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Segment </a:t>
            </a:r>
            <a:r>
              <a:rPr lang="de-CH" sz="20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Einsatzdoktrine</a:t>
            </a:r>
            <a:r>
              <a:rPr lang="de-CH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CH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CH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ASTRA </a:t>
            </a:r>
            <a:r>
              <a:rPr lang="de-CH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 GE </a:t>
            </a:r>
            <a:r>
              <a:rPr lang="de-CH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endParaRPr lang="de-CH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Würfel 68"/>
          <p:cNvSpPr>
            <a:spLocks/>
          </p:cNvSpPr>
          <p:nvPr/>
        </p:nvSpPr>
        <p:spPr>
          <a:xfrm>
            <a:off x="5104656" y="5520680"/>
            <a:ext cx="4392488" cy="720080"/>
          </a:xfrm>
          <a:prstGeom prst="cube">
            <a:avLst>
              <a:gd name="adj" fmla="val 7003"/>
            </a:avLst>
          </a:prstGeom>
          <a:solidFill>
            <a:srgbClr val="FFFF00"/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de-CH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Weisung für das Ereignispikett auf Nationalstrassen</a:t>
            </a:r>
            <a:endParaRPr lang="de-CH" sz="1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Würfel 70"/>
          <p:cNvSpPr>
            <a:spLocks/>
          </p:cNvSpPr>
          <p:nvPr/>
        </p:nvSpPr>
        <p:spPr>
          <a:xfrm>
            <a:off x="9641160" y="4656584"/>
            <a:ext cx="2782174" cy="720080"/>
          </a:xfrm>
          <a:prstGeom prst="cube">
            <a:avLst>
              <a:gd name="adj" fmla="val 7003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de-CH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Segment </a:t>
            </a:r>
            <a:r>
              <a:rPr lang="de-CH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Rettungskräfte</a:t>
            </a:r>
            <a:endParaRPr lang="de-CH" sz="2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Würfel 71"/>
          <p:cNvSpPr>
            <a:spLocks/>
          </p:cNvSpPr>
          <p:nvPr/>
        </p:nvSpPr>
        <p:spPr>
          <a:xfrm>
            <a:off x="9641160" y="5532495"/>
            <a:ext cx="2782174" cy="564249"/>
          </a:xfrm>
          <a:prstGeom prst="cube">
            <a:avLst>
              <a:gd name="adj" fmla="val 7003"/>
            </a:avLst>
          </a:prstGeom>
          <a:solidFill>
            <a:srgbClr val="39BCEB"/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de-CH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Kantonspolizei</a:t>
            </a:r>
          </a:p>
        </p:txBody>
      </p:sp>
      <p:sp>
        <p:nvSpPr>
          <p:cNvPr id="74" name="Würfel 73"/>
          <p:cNvSpPr>
            <a:spLocks/>
          </p:cNvSpPr>
          <p:nvPr/>
        </p:nvSpPr>
        <p:spPr>
          <a:xfrm>
            <a:off x="9641160" y="6180567"/>
            <a:ext cx="2782174" cy="564249"/>
          </a:xfrm>
          <a:prstGeom prst="cube">
            <a:avLst>
              <a:gd name="adj" fmla="val 7003"/>
            </a:avLst>
          </a:prstGeom>
          <a:solidFill>
            <a:srgbClr val="39BCEB"/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de-CH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Feuerwehr</a:t>
            </a:r>
          </a:p>
        </p:txBody>
      </p:sp>
      <p:sp>
        <p:nvSpPr>
          <p:cNvPr id="75" name="Würfel 74"/>
          <p:cNvSpPr>
            <a:spLocks/>
          </p:cNvSpPr>
          <p:nvPr/>
        </p:nvSpPr>
        <p:spPr>
          <a:xfrm>
            <a:off x="9641160" y="6828639"/>
            <a:ext cx="2782174" cy="564249"/>
          </a:xfrm>
          <a:prstGeom prst="cube">
            <a:avLst>
              <a:gd name="adj" fmla="val 7003"/>
            </a:avLst>
          </a:prstGeom>
          <a:solidFill>
            <a:srgbClr val="39BCEB"/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de-CH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Sanität</a:t>
            </a:r>
          </a:p>
        </p:txBody>
      </p:sp>
      <p:sp>
        <p:nvSpPr>
          <p:cNvPr id="77" name="Würfel 76"/>
          <p:cNvSpPr>
            <a:spLocks/>
          </p:cNvSpPr>
          <p:nvPr/>
        </p:nvSpPr>
        <p:spPr>
          <a:xfrm>
            <a:off x="9641160" y="7476711"/>
            <a:ext cx="2782174" cy="564249"/>
          </a:xfrm>
          <a:prstGeom prst="cube">
            <a:avLst>
              <a:gd name="adj" fmla="val 7003"/>
            </a:avLst>
          </a:prstGeom>
          <a:solidFill>
            <a:srgbClr val="39BCEB"/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de-CH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Werke</a:t>
            </a:r>
          </a:p>
        </p:txBody>
      </p:sp>
      <p:sp>
        <p:nvSpPr>
          <p:cNvPr id="78" name="Würfel 77"/>
          <p:cNvSpPr>
            <a:spLocks/>
          </p:cNvSpPr>
          <p:nvPr/>
        </p:nvSpPr>
        <p:spPr>
          <a:xfrm>
            <a:off x="9626762" y="8124783"/>
            <a:ext cx="2796572" cy="564249"/>
          </a:xfrm>
          <a:prstGeom prst="cube">
            <a:avLst>
              <a:gd name="adj" fmla="val 7003"/>
            </a:avLst>
          </a:prstGeom>
          <a:solidFill>
            <a:srgbClr val="39BCEB"/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de-CH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79" name="Würfel 78"/>
          <p:cNvSpPr>
            <a:spLocks/>
          </p:cNvSpPr>
          <p:nvPr/>
        </p:nvSpPr>
        <p:spPr>
          <a:xfrm>
            <a:off x="1936304" y="3948319"/>
            <a:ext cx="10487042" cy="564249"/>
          </a:xfrm>
          <a:prstGeom prst="cube">
            <a:avLst>
              <a:gd name="adj" fmla="val 7003"/>
            </a:avLst>
          </a:prstGeom>
          <a:solidFill>
            <a:srgbClr val="92D050"/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de-CH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Arbeitssicherheitskonzepte und Sicherheits- und Gesundheitsschutzkonzepte</a:t>
            </a:r>
          </a:p>
        </p:txBody>
      </p:sp>
      <p:sp>
        <p:nvSpPr>
          <p:cNvPr id="82" name="Würfel 81"/>
          <p:cNvSpPr>
            <a:spLocks/>
          </p:cNvSpPr>
          <p:nvPr/>
        </p:nvSpPr>
        <p:spPr>
          <a:xfrm>
            <a:off x="1936304" y="2712368"/>
            <a:ext cx="5256000" cy="1008112"/>
          </a:xfrm>
          <a:prstGeom prst="cube">
            <a:avLst>
              <a:gd name="adj" fmla="val 7003"/>
            </a:avLst>
          </a:prstGeom>
          <a:solidFill>
            <a:srgbClr val="FF0000"/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 anchorCtr="0"/>
          <a:lstStyle/>
          <a:p>
            <a:r>
              <a:rPr lang="de-CH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Notfallmanagement Baustelle Realisierung Strecken (roter Ordner)</a:t>
            </a:r>
          </a:p>
        </p:txBody>
      </p:sp>
      <p:sp>
        <p:nvSpPr>
          <p:cNvPr id="83" name="Würfel 82"/>
          <p:cNvSpPr>
            <a:spLocks/>
          </p:cNvSpPr>
          <p:nvPr/>
        </p:nvSpPr>
        <p:spPr>
          <a:xfrm>
            <a:off x="7295322" y="2712367"/>
            <a:ext cx="5154150" cy="1019927"/>
          </a:xfrm>
          <a:prstGeom prst="cube">
            <a:avLst>
              <a:gd name="adj" fmla="val 7003"/>
            </a:avLst>
          </a:prstGeom>
          <a:solidFill>
            <a:srgbClr val="FF0000"/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de-CH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Notfallmanagement Baustelle Realisierung Tunnel (roter Ordner)</a:t>
            </a:r>
          </a:p>
        </p:txBody>
      </p:sp>
      <p:sp>
        <p:nvSpPr>
          <p:cNvPr id="84" name="Würfel 83"/>
          <p:cNvSpPr>
            <a:spLocks/>
          </p:cNvSpPr>
          <p:nvPr/>
        </p:nvSpPr>
        <p:spPr>
          <a:xfrm>
            <a:off x="1936303" y="840159"/>
            <a:ext cx="10513167" cy="1661089"/>
          </a:xfrm>
          <a:prstGeom prst="cube">
            <a:avLst>
              <a:gd name="adj" fmla="val 3615"/>
            </a:avLst>
          </a:prstGeom>
          <a:solidFill>
            <a:srgbClr val="92D050"/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de-CH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Notfallmanagement Baustelle Projektierung</a:t>
            </a:r>
            <a:endParaRPr lang="de-CH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de-CH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Sicherheits- und Verfügbarkeitsorganisation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de-CH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Regelung übergeordneter Aspekte (inkl. Anforderungen an </a:t>
            </a:r>
            <a:r>
              <a:rPr lang="de-CH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das Notfallmanagement Baustellen Projektierung) </a:t>
            </a:r>
            <a:endParaRPr lang="de-CH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de-CH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Kommunikationskonzept Ereignisfall</a:t>
            </a:r>
          </a:p>
        </p:txBody>
      </p:sp>
      <p:sp>
        <p:nvSpPr>
          <p:cNvPr id="86" name="Würfel 85"/>
          <p:cNvSpPr>
            <a:spLocks/>
          </p:cNvSpPr>
          <p:nvPr/>
        </p:nvSpPr>
        <p:spPr>
          <a:xfrm>
            <a:off x="1144216" y="120080"/>
            <a:ext cx="10532371" cy="591266"/>
          </a:xfrm>
          <a:prstGeom prst="cube">
            <a:avLst>
              <a:gd name="adj" fmla="val 7003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de-CH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Segment </a:t>
            </a:r>
            <a:r>
              <a:rPr lang="de-CH" sz="2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Notfallmanagement Baustellen Projektierung und Realisierung</a:t>
            </a:r>
            <a:endParaRPr lang="de-CH" sz="2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Würfel 24"/>
          <p:cNvSpPr>
            <a:spLocks/>
          </p:cNvSpPr>
          <p:nvPr/>
        </p:nvSpPr>
        <p:spPr>
          <a:xfrm>
            <a:off x="941008" y="873370"/>
            <a:ext cx="867914" cy="1627877"/>
          </a:xfrm>
          <a:prstGeom prst="cube">
            <a:avLst>
              <a:gd name="adj" fmla="val 3615"/>
            </a:avLst>
          </a:prstGeom>
          <a:solidFill>
            <a:srgbClr val="92D050"/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de-CH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BH</a:t>
            </a:r>
          </a:p>
          <a:p>
            <a:r>
              <a:rPr lang="de-CH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BHU</a:t>
            </a:r>
          </a:p>
          <a:p>
            <a:r>
              <a:rPr lang="de-CH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PV</a:t>
            </a:r>
            <a:endParaRPr lang="de-CH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Würfel 25"/>
          <p:cNvSpPr>
            <a:spLocks/>
          </p:cNvSpPr>
          <p:nvPr/>
        </p:nvSpPr>
        <p:spPr>
          <a:xfrm>
            <a:off x="930823" y="2712368"/>
            <a:ext cx="878099" cy="1008112"/>
          </a:xfrm>
          <a:prstGeom prst="cube">
            <a:avLst>
              <a:gd name="adj" fmla="val 3615"/>
            </a:avLst>
          </a:prstGeom>
          <a:solidFill>
            <a:srgbClr val="92D050"/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de-CH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OBLPV</a:t>
            </a:r>
          </a:p>
          <a:p>
            <a:r>
              <a:rPr lang="de-CH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öBL</a:t>
            </a:r>
            <a:endParaRPr lang="de-CH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Würfel 27"/>
          <p:cNvSpPr>
            <a:spLocks/>
          </p:cNvSpPr>
          <p:nvPr/>
        </p:nvSpPr>
        <p:spPr>
          <a:xfrm>
            <a:off x="940486" y="3948319"/>
            <a:ext cx="868436" cy="564249"/>
          </a:xfrm>
          <a:prstGeom prst="cube">
            <a:avLst>
              <a:gd name="adj" fmla="val 3615"/>
            </a:avLst>
          </a:prstGeom>
          <a:solidFill>
            <a:srgbClr val="92D050"/>
          </a:solidFill>
          <a:ln w="3175">
            <a:solidFill>
              <a:schemeClr val="tx2"/>
            </a:solidFill>
          </a:ln>
          <a:effectLst>
            <a:innerShdw blurRad="63500" dist="50800" dir="1890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de-CH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</a:t>
            </a:r>
            <a:endParaRPr lang="de-CH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08112" y="912170"/>
            <a:ext cx="576064" cy="3600398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Baustellenbetrieb N08</a:t>
            </a:r>
            <a:endParaRPr lang="de-CH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208112" y="4699850"/>
            <a:ext cx="576064" cy="3917174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200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Normalbetrieb N08</a:t>
            </a:r>
            <a:endParaRPr lang="de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859876"/>
              </p:ext>
            </p:extLst>
          </p:nvPr>
        </p:nvGraphicFramePr>
        <p:xfrm>
          <a:off x="962744" y="8689032"/>
          <a:ext cx="85344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34400"/>
              </a:tblGrid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717550" algn="l"/>
                        </a:tabLst>
                      </a:pPr>
                      <a:r>
                        <a:rPr lang="de-CH" sz="1200" dirty="0" smtClean="0">
                          <a:latin typeface="Arial" pitchFamily="34" charset="0"/>
                          <a:cs typeface="Arial" pitchFamily="34" charset="0"/>
                        </a:rPr>
                        <a:t>Legende:</a:t>
                      </a:r>
                      <a:r>
                        <a:rPr lang="de-CH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CH" sz="1200" baseline="0" dirty="0" smtClean="0">
                          <a:latin typeface="Arial" pitchFamily="34" charset="0"/>
                          <a:cs typeface="Arial" pitchFamily="34" charset="0"/>
                        </a:rPr>
                        <a:t>	BH </a:t>
                      </a:r>
                      <a:r>
                        <a:rPr lang="de-CH" sz="1200" baseline="0" dirty="0" smtClean="0">
                          <a:latin typeface="Arial" pitchFamily="34" charset="0"/>
                          <a:cs typeface="Arial" pitchFamily="34" charset="0"/>
                        </a:rPr>
                        <a:t>= Bauherr, </a:t>
                      </a:r>
                      <a:r>
                        <a:rPr lang="de-CH" sz="1200" baseline="0" dirty="0" smtClean="0">
                          <a:latin typeface="Arial" pitchFamily="34" charset="0"/>
                          <a:cs typeface="Arial" pitchFamily="34" charset="0"/>
                        </a:rPr>
                        <a:t>BHU = Bauherrenunterstützung, PV </a:t>
                      </a:r>
                      <a:r>
                        <a:rPr lang="de-CH" sz="1200" baseline="0" dirty="0" smtClean="0">
                          <a:latin typeface="Arial" pitchFamily="34" charset="0"/>
                          <a:cs typeface="Arial" pitchFamily="34" charset="0"/>
                        </a:rPr>
                        <a:t>= Projektverfasser, </a:t>
                      </a:r>
                      <a:endParaRPr lang="de-CH" sz="1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tabLst>
                          <a:tab pos="717550" algn="l"/>
                        </a:tabLst>
                      </a:pPr>
                      <a:r>
                        <a:rPr lang="de-CH" sz="1200" baseline="0" dirty="0" smtClean="0">
                          <a:latin typeface="Arial" pitchFamily="34" charset="0"/>
                          <a:cs typeface="Arial" pitchFamily="34" charset="0"/>
                        </a:rPr>
                        <a:t>                	OBL = Oberbauleitung, öBL = örtliche Bauleitung, UN </a:t>
                      </a:r>
                      <a:r>
                        <a:rPr lang="de-CH" sz="1200" baseline="0" dirty="0" smtClean="0">
                          <a:latin typeface="Arial" pitchFamily="34" charset="0"/>
                          <a:cs typeface="Arial" pitchFamily="34" charset="0"/>
                        </a:rPr>
                        <a:t>= Unternehmer</a:t>
                      </a:r>
                      <a:endParaRPr lang="de-CH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19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'1.0' encoding='UTF-8' standalone='no' ?><Relationships xmlns="http://schemas.openxmlformats.org/package/2006/relationships"><Relationship Id="rId1" Type="http://schemas.openxmlformats.org/officeDocument/2006/relationships/customXmlProps" Target="itemProps1.xml" /></Relationships>
</file>

<file path=customXml/item1.xml><?xml version="1.0" encoding="utf-8"?>
<f:fields xmlns:f="http://schemas.fabasoft.com/folio/2007/fields">
  <f:record ref="">
    <f:field ref="objname" par="" edit="true" text="C-02 1.1 Segmente Si+V_deutsch Stand 31.08.14"/>
    <f:field ref="objsubject" par="" edit="true" text=""/>
    <f:field ref="objcreatedby" par="" text="Kolly, Corinne (ASTRA - Extern)"/>
    <f:field ref="objcreatedat" par="" text="05.02.2016 12:47:53"/>
    <f:field ref="objchangedby" par="" text="Kolly, Corinne (ASTRA - Extern)"/>
    <f:field ref="objmodifiedat" par="" text="05.02.2016 13:14:30"/>
    <f:field ref="doc_FSCFOLIO_1_1001_FieldDocumentNumber" par="" text=""/>
    <f:field ref="doc_FSCFOLIO_1_1001_FieldSubject" par="" edit="true" text=""/>
    <f:field ref="FSCFOLIO_1_1001_FieldCurrentUser" par="" text="Yves Pillonel"/>
    <f:field ref="CCAPRECONFIG_15_1001_Objektname" par="" edit="true" text="C-02 1.1 Segmente Si+V_deutsch Stand 31.08.14"/>
    <f:field ref="CHPRECONFIG_1_1001_Objektname" par="" edit="true" text="C-02 1.1 Segmente Si+V_deutsch Stand 31.08.14"/>
  </f:record>
  <f:record inx="1" ref="">
    <f:field ref="CCAPRECONFIG_15_1001_Anrede" par="" edit="true" text=""/>
    <f:field ref="CCAPRECONFIG_15_1001_Anrede_Briefkopf" par="" text=""/>
    <f:field ref="CCAPRECONFIG_15_1001_Geschlecht_Anrede" par="" text=""/>
    <f:field ref="CCAPRECONFIG_15_1001_Titel" par="" edit="true" text=""/>
    <f:field ref="CCAPRECONFIG_15_1001_Nachgestellter_Titel" par="" edit="true" text=""/>
    <f:field ref="CCAPRECONFIG_15_1001_Vorname" par="" edit="true" text=""/>
    <f:field ref="CCAPRECONFIG_15_1001_Nachname" par="" edit="true" text=""/>
    <f:field ref="CCAPRECONFIG_15_1001_zH" par="" edit="true" text=""/>
    <f:field ref="CCAPRECONFIG_15_1001_Geschlecht" par="" text=""/>
    <f:field ref="CCAPRECONFIG_15_1001_Strasse" par="" text=""/>
    <f:field ref="CCAPRECONFIG_15_1001_Hausnummer" par="" text=""/>
    <f:field ref="CCAPRECONFIG_15_1001_Stiege" par="" text=""/>
    <f:field ref="CCAPRECONFIG_15_1001_Stock" par="" text=""/>
    <f:field ref="CCAPRECONFIG_15_1001_Tuer" par="" text=""/>
    <f:field ref="CCAPRECONFIG_15_1001_Postfach" par="" text=""/>
    <f:field ref="CCAPRECONFIG_15_1001_Postleitzahl" par="" text=""/>
    <f:field ref="CCAPRECONFIG_15_1001_Ort" par="" text=""/>
    <f:field ref="CCAPRECONFIG_15_1001_Land" par="" text=""/>
    <f:field ref="CCAPRECONFIG_15_1001_Email" par="" text=""/>
    <f:field ref="CCAPRECONFIG_15_1001_Postalische_Adresse" par="" text=""/>
    <f:field ref="CCAPRECONFIG_15_1001_Adresse" par="" text=""/>
    <f:field ref="CCAPRECONFIG_15_1001_Fax" par="" text=""/>
    <f:field ref="CCAPRECONFIG_15_1001_Telefon" par="" text=""/>
    <f:field ref="CCAPRECONFIG_15_1001_Geburtsdatum" par="" text=""/>
    <f:field ref="CCAPRECONFIG_15_1001_Sozialversicherungsnummer" par="" text=""/>
    <f:field ref="CCAPRECONFIG_15_1001_Berufstitel" par="" text=""/>
    <f:field ref="CCAPRECONFIG_15_1001_Funktionsbezeichnung" par="" text=""/>
    <f:field ref="CCAPRECONFIG_15_1001_Organisationsname" par="" text=""/>
    <f:field ref="CCAPRECONFIG_15_1001_Organisationskurzname" par="" text=""/>
    <f:field ref="CCAPRECONFIG_15_1001_Abschriftsbemerkung" par="" text=""/>
    <f:field ref="CCAPRECONFIG_15_1001_Name_Zeile_2" par="" text=""/>
    <f:field ref="CCAPRECONFIG_15_1001_Name_Zeile_3" par="" text=""/>
    <f:field ref="CCAPRECONFIG_15_1001_Firmenbuchnummer" par="" text=""/>
    <f:field ref="CCAPRECONFIG_15_1001_Versandart" par="" text="Courrier B"/>
    <f:field ref="CCAPRECONFIG_15_1001_Kategorie" par="" text="Destinataire"/>
    <f:field ref="CCAPRECONFIG_15_1001_Rechtsform" par="" text=""/>
    <f:field ref="CCAPRECONFIG_15_1001_Ziel" par="" text=""/>
    <f:field ref="CHPRECONFIG_1_1001_Anrede" par="" edit="true" text=""/>
    <f:field ref="CHPRECONFIG_1_1001_Titel" par="" edit="true" text=""/>
    <f:field ref="CHPRECONFIG_1_1001_Vorname" par="" edit="true" text=""/>
    <f:field ref="CHPRECONFIG_1_1001_Nachname" par="" edit="true" text=""/>
    <f:field ref="CHPRECONFIG_1_1001_Strasse" par="" text=""/>
    <f:field ref="CHPRECONFIG_1_1001_Postleitzahl" par="" text=""/>
    <f:field ref="CHPRECONFIG_1_1001_Ort" par="" text=""/>
    <f:field ref="CHPRECONFIG_1_1001_EMailAdresse" par="" text=""/>
    <f:field ref="UVEKCFG_15_1700_Personal" par="" text=""/>
    <f:field ref="UVEKCFG_15_1700_Geschlecht" par="" text=""/>
    <f:field ref="UVEKCFG_15_1700_GebDatum" par="" text=""/>
    <f:field ref="UVEKCFG_15_1700_Beruf" par="" text=""/>
    <f:field ref="UVEKCFG_15_1700_Familienstand" par="" text=""/>
    <f:field ref="UVEKCFG_15_1700_Muttersprache" par="" text=""/>
    <f:field ref="UVEKCFG_15_1700_Geboren_in" par="" text=""/>
    <f:field ref="UVEKCFG_15_1700_Briefanrede" par="" text=""/>
    <f:field ref="UVEKCFG_15_1700_Kommunikationssprache" par="" text=""/>
    <f:field ref="UVEKCFG_15_1700_Webseite" par="" text=""/>
    <f:field ref="UVEKCFG_15_1700_TelNr_Business" par="" text=""/>
    <f:field ref="UVEKCFG_15_1700_TelNr_Private" par="" text=""/>
    <f:field ref="UVEKCFG_15_1700_TelNr_Mobile" par="" text=""/>
    <f:field ref="UVEKCFG_15_1700_TelNr_Other" par="" text=""/>
    <f:field ref="UVEKCFG_15_1700_TelNr_Fax" par="" text=""/>
    <f:field ref="UVEKCFG_15_1700_EMail1" par="" text=""/>
    <f:field ref="UVEKCFG_15_1700_EMail2" par="" text=""/>
    <f:field ref="UVEKCFG_15_1700_EMail3" par="" text=""/>
    <f:field ref="UVEKCFG_15_1700_UID" par="" text=""/>
    <f:field ref="UVEKCFG_15_1700_Klassifizierung" par="" text=""/>
    <f:field ref="UVEKCFG_15_1700_Gruendungsjahr" par="" text=""/>
    <f:field ref="UVEKCFG_15_1700_Versandart" par="" text="B-Post"/>
    <f:field ref="UVEKCFG_15_1700_Versandvermek" par="" text=""/>
    <f:field ref="UVEKCFG_15_1700_Kurzbezeichnung" par="" text=""/>
    <f:field ref="UVEKCFG_15_1700_Strasse2" par="" text=""/>
    <f:field ref="UVEKCFG_15_1700_Hausnummer_Zusatz" par="" text=""/>
    <f:field ref="UVEKCFG_15_1700_Land" par="" text=""/>
    <f:field ref="UVEKCFG_15_1700_Serienbrieffeld_1" par="" text=""/>
    <f:field ref="UVEKCFG_15_1700_Serienbrieffeld_2" par="" text=""/>
    <f:field ref="UVEKCFG_15_1700_Serienbrieffeld_3" par="" text=""/>
    <f:field ref="UVEKCFG_15_1700_Serienbrieffeld_4" par="" text=""/>
    <f:field ref="UVEKCFG_15_1700_Serienbrieffeld_5" par="" text=""/>
    <f:field ref="UVEKCFG_15_1700_Adresszeile_1" par="" text=""/>
    <f:field ref="UVEKCFG_15_1700_Adresszeile_2" par="" text=""/>
    <f:field ref="UVEKCFG_15_1700_Adresszeile_3" par="" text=""/>
    <f:field ref="UVEKCFG_15_1700_Adresszeile_4" par="" text=""/>
    <f:field ref="UVEKCFG_15_1700_Adresszeile_5" par="" text=""/>
    <f:field ref="UVEKCFG_15_1700_Adresszeile_6" par="" text=""/>
    <f:field ref="UVEKCFG_15_1700_Adresszeile_7" par="" text=""/>
    <f:field ref="UVEKCFG_15_1700_Adresszeile_8" par="" text=""/>
    <f:field ref="UVEKCFG_15_1700_Adresszeile_9" par="" text=""/>
    <f:field ref="UVEKCFG_15_1700_Adresszeile_10" par="" text=""/>
    <f:field ref="BAVCFG_15_1700_Firma" par="" text=""/>
    <f:field ref="BAVCFG_15_1700_ZustellungAm" par="" text=""/>
    <f:field ref="BAVCFG_15_1700_Anrede_Adresse" par="" edit="true" text=""/>
    <f:field ref="BAVCFG_15_1700_Firma_Kurz" par="" text=""/>
    <f:field ref="BAVCFG_15_1700_Vorname_AP" par="" text=""/>
    <f:field ref="BAVCFG_15_1700_Nachname_AP" par="" text=""/>
    <f:field ref="BAVCFG_15_1700_Adresse1_AP" par="" text=""/>
    <f:field ref="BAVCFG_15_1700_Strasse_AP" par="" text=""/>
    <f:field ref="BAVCFG_15_1700_Postleitzahl_AP" par="" text=""/>
    <f:field ref="BAVCFG_15_1700_Ort_AP" par="" text=""/>
    <f:field ref="BAVCFG_15_1700_EMail_AP" par="" text=""/>
    <f:field ref="BAVCFG_15_1700_Firma_AP" par="" text=""/>
    <f:field ref="BAVCFG_15_1700_AnredePartner_AP" par="" text=""/>
    <f:field ref="BAVCFG_15_1700_Titel_AP" par="" text=""/>
    <f:field ref="BAVCFG_15_1700_Fax_AP" par="" text=""/>
    <f:field ref="BAVCFG_15_1700_Anrede_Adresse_AP" par="" text=""/>
    <f:field ref="BAVCFG_15_1700_Zusatzzeile1_AP" par="" text=""/>
    <f:field ref="BAVCFG_15_1700_Zusatzzeile2_AP" par="" text=""/>
    <f:field ref="BAVCFG_15_1700_Strasse2_AP" par="" text=""/>
    <f:field ref="BAVCFG_15_1700_FirmaKurz_AP" par="" text=""/>
    <f:field ref="BAVCFG_15_1700_Posfach_AP" par="" text=""/>
  </f:record>
  <f:display par="" text="...">
    <f:field ref="CHPRECONFIG_1_1001_Objektname" text="Classe d'objets"/>
    <f:field ref="objcreatedat" text="Créé le/à"/>
    <f:field ref="objcreatedby" text="Créé par"/>
    <f:field ref="objchangedby" text="Dernière modification apportée par"/>
    <f:field ref="objmodifiedat" text="Dernière modification le/à"/>
    <f:field ref="objname" text="Nom"/>
    <f:field ref="CCAPRECONFIG_15_1001_Objektname" text="Nom d'objet"/>
    <f:field ref="objsubject" text="Objet (une seule ligne)"/>
    <f:field ref="FSCFOLIO_1_1001_FieldCurrentUser" text="Utilisateur actuel"/>
  </f:display>
  <f:display par="" text="&gt; Destinataires">
    <f:field ref="UVEKCFG_15_1700_Personal" text=""/>
    <f:field ref="UVEKCFG_15_1700_Geschlecht" text=""/>
    <f:field ref="UVEKCFG_15_1700_GebDatum" text=""/>
    <f:field ref="UVEKCFG_15_1700_Beruf" text=""/>
    <f:field ref="UVEKCFG_15_1700_Familienstand" text=""/>
    <f:field ref="UVEKCFG_15_1700_Muttersprache" text=""/>
    <f:field ref="UVEKCFG_15_1700_Geboren_in" text=""/>
    <f:field ref="UVEKCFG_15_1700_Briefanrede" text=""/>
    <f:field ref="UVEKCFG_15_1700_Kommunikationssprache" text=""/>
    <f:field ref="UVEKCFG_15_1700_Webseite" text=""/>
    <f:field ref="UVEKCFG_15_1700_TelNr_Business" text=""/>
    <f:field ref="UVEKCFG_15_1700_TelNr_Private" text=""/>
    <f:field ref="UVEKCFG_15_1700_TelNr_Mobile" text=""/>
    <f:field ref="UVEKCFG_15_1700_TelNr_Other" text=""/>
    <f:field ref="UVEKCFG_15_1700_TelNr_Fax" text=""/>
    <f:field ref="UVEKCFG_15_1700_EMail1" text=""/>
    <f:field ref="UVEKCFG_15_1700_EMail2" text=""/>
    <f:field ref="UVEKCFG_15_1700_EMail3" text=""/>
    <f:field ref="UVEKCFG_15_1700_UID" text=""/>
    <f:field ref="UVEKCFG_15_1700_Klassifizierung" text=""/>
    <f:field ref="UVEKCFG_15_1700_Gruendungsjahr" text=""/>
    <f:field ref="UVEKCFG_15_1700_Versandart" text=""/>
    <f:field ref="UVEKCFG_15_1700_Versandvermek" text=""/>
    <f:field ref="UVEKCFG_15_1700_Kurzbezeichnung" text=""/>
    <f:field ref="UVEKCFG_15_1700_Strasse2" text=""/>
    <f:field ref="UVEKCFG_15_1700_Hausnummer_Zusatz" text=""/>
    <f:field ref="UVEKCFG_15_1700_Land" text=""/>
    <f:field ref="UVEKCFG_15_1700_Serienbrieffeld_1" text=""/>
    <f:field ref="UVEKCFG_15_1700_Serienbrieffeld_2" text=""/>
    <f:field ref="UVEKCFG_15_1700_Serienbrieffeld_3" text=""/>
    <f:field ref="UVEKCFG_15_1700_Serienbrieffeld_4" text=""/>
    <f:field ref="UVEKCFG_15_1700_Serienbrieffeld_5" text=""/>
    <f:field ref="UVEKCFG_15_1700_Adresszeile_1" text=""/>
    <f:field ref="UVEKCFG_15_1700_Adresszeile_2" text=""/>
    <f:field ref="UVEKCFG_15_1700_Adresszeile_3" text=""/>
    <f:field ref="UVEKCFG_15_1700_Adresszeile_4" text=""/>
    <f:field ref="UVEKCFG_15_1700_Adresszeile_5" text=""/>
    <f:field ref="UVEKCFG_15_1700_Adresszeile_6" text=""/>
    <f:field ref="UVEKCFG_15_1700_Adresszeile_7" text=""/>
    <f:field ref="UVEKCFG_15_1700_Adresszeile_8" text=""/>
    <f:field ref="UVEKCFG_15_1700_Adresszeile_9" text=""/>
    <f:field ref="UVEKCFG_15_1700_Adresszeile_10" text=""/>
    <f:field ref="CCAPRECONFIG_15_1001_zH" text="à l'att. de"/>
    <f:field ref="CCAPRECONFIG_15_1001_Adresse" text="Adresse"/>
    <f:field ref="CHPRECONFIG_1_1001_EMailAdresse" text="Adresse e-mail"/>
    <f:field ref="CCAPRECONFIG_15_1001_Postalische_Adresse" text="Adresse postale"/>
    <f:field ref="BAVCFG_15_1700_Adresse1_AP" text="Adresse1_AP"/>
    <f:field ref="BAVCFG_15_1700_Anrede_Adresse" text="Anrede Adresse"/>
    <f:field ref="BAVCFG_15_1700_Anrede_Adresse_AP" text="Anrede Adresse_AP"/>
    <f:field ref="CCAPRECONFIG_15_1001_Anrede_Briefkopf" text="Anrede_Briefkopf"/>
    <f:field ref="BAVCFG_15_1700_AnredePartner_AP" text="AnredePartner_AP"/>
    <f:field ref="CCAPRECONFIG_15_1001_Berufstitel" text="Berufstitel"/>
    <f:field ref="CCAPRECONFIG_15_1001_Postfach" text="Case postale"/>
    <f:field ref="CCAPRECONFIG_15_1001_Postleitzahl" text="Code postal"/>
    <f:field ref="CCAPRECONFIG_15_1001_Organisationskurzname" text="Diminutif de l'organisation"/>
    <f:field ref="CCAPRECONFIG_15_1001_Email" text="E-Mail"/>
    <f:field ref="BAVCFG_15_1700_EMail_AP" text="E-Mail_AP"/>
    <f:field ref="CCAPRECONFIG_15_1001_Stiege" text="Escalier"/>
    <f:field ref="CCAPRECONFIG_15_1001_Fax" text="Fax"/>
    <f:field ref="BAVCFG_15_1700_Fax_AP" text="Fax_AP"/>
    <f:field ref="BAVCFG_15_1700_Firma" text="Firma"/>
    <f:field ref="BAVCFG_15_1700_Firma_Kurz" text="Firma Kurz"/>
    <f:field ref="BAVCFG_15_1700_FirmaKurz_AP" text="Firma Kurz_AP"/>
    <f:field ref="BAVCFG_15_1700_Firma_AP" text="Firma_AP"/>
    <f:field ref="CCAPRECONFIG_15_1001_Firmenbuchnummer" text="Firmenbuchnummer"/>
    <f:field ref="CHPRECONFIG_1_1001_Anrede" text="Formule d'appel"/>
    <f:field ref="CCAPRECONFIG_15_1001_Anrede" text="Formule d'appel"/>
    <f:field ref="CCAPRECONFIG_15_1001_Funktionsbezeichnung" text="Funktionsbezeichnung"/>
    <f:field ref="CCAPRECONFIG_15_1001_Geburtsdatum" text="Geburtsdatum"/>
    <f:field ref="CCAPRECONFIG_15_1001_Geschlecht_Anrede" text="Geschlecht_Anrede"/>
    <f:field ref="CCAPRECONFIG_15_1001_Nachgestellter_Titel" text="Intitulé du poste"/>
    <f:field ref="CCAPRECONFIG_15_1001_Kategorie" text="Kategorie"/>
    <f:field ref="CHPRECONFIG_1_1001_Ort" text="Localité"/>
    <f:field ref="CCAPRECONFIG_15_1001_Ort" text="Localité"/>
    <f:field ref="BAVCFG_15_1700_Nachname_AP" text="Nachname_AP"/>
    <f:field ref="CCAPRECONFIG_15_1001_Nachname" text="Nom"/>
    <f:field ref="CHPRECONFIG_1_1001_Nachname" text="Nom"/>
    <f:field ref="CCAPRECONFIG_15_1001_Organisationsname" text="Nom de l'organisation"/>
    <f:field ref="CCAPRECONFIG_15_1001_Name_Zeile_2" text="Nom_Ligne_2"/>
    <f:field ref="CCAPRECONFIG_15_1001_Name_Zeile_3" text="Nom_Ligne_3"/>
    <f:field ref="CHPRECONFIG_1_1001_Postleitzahl" text="NPA"/>
    <f:field ref="CCAPRECONFIG_15_1001_Hausnummer" text="Numéro"/>
    <f:field ref="BAVCFG_15_1700_Ort_AP" text="Ort_AP"/>
    <f:field ref="CCAPRECONFIG_15_1001_Land" text="Pays"/>
    <f:field ref="CCAPRECONFIG_15_1001_Tuer" text="Porte"/>
    <f:field ref="BAVCFG_15_1700_Posfach_AP" text="Posfach_AP"/>
    <f:field ref="BAVCFG_15_1700_Postleitzahl_AP" text="Postleitzahl_AP"/>
    <f:field ref="CCAPRECONFIG_15_1001_Vorname" text="Prénom"/>
    <f:field ref="CHPRECONFIG_1_1001_Vorname" text="Prénom"/>
    <f:field ref="CCAPRECONFIG_15_1001_Rechtsform" text="Rechtsform"/>
    <f:field ref="CCAPRECONFIG_15_1001_Abschriftsbemerkung" text="Remarque de l'expéditeur"/>
    <f:field ref="CHPRECONFIG_1_1001_Strasse" text="Rue"/>
    <f:field ref="CCAPRECONFIG_15_1001_Strasse" text="Rue"/>
    <f:field ref="CCAPRECONFIG_15_1001_Geschlecht" text="Sexe"/>
    <f:field ref="CCAPRECONFIG_15_1001_Sozialversicherungsnummer" text="Sozialversicherungsnummer"/>
    <f:field ref="CCAPRECONFIG_15_1001_Stock" text="Stock"/>
    <f:field ref="BAVCFG_15_1700_Strasse2_AP" text="Strasse2_AP"/>
    <f:field ref="BAVCFG_15_1700_Strasse_AP" text="Strasse_AP"/>
    <f:field ref="CCAPRECONFIG_15_1001_Telefon" text="Telefon"/>
    <f:field ref="BAVCFG_15_1700_Titel_AP" text="Titel_AP"/>
    <f:field ref="CCAPRECONFIG_15_1001_Titel" text="Titre"/>
    <f:field ref="CHPRECONFIG_1_1001_Titel" text="Titre"/>
    <f:field ref="CCAPRECONFIG_15_1001_Versandart" text="Type d'envoi"/>
    <f:field ref="BAVCFG_15_1700_Vorname_AP" text="Vorname_AP"/>
    <f:field ref="CCAPRECONFIG_15_1001_Ziel" text="Ziel"/>
    <f:field ref="BAVCFG_15_1700_Zusatzzeile1_AP" text="Zusatzzeile1_AP"/>
    <f:field ref="BAVCFG_15_1700_Zusatzzeile2_AP" text="Zusatzzeile2_AP"/>
    <f:field ref="BAVCFG_15_1700_ZustellungAm" text="ZustellungAm"/>
  </f:display>
  <f:display par="" text="Publipostage">
    <f:field ref="doc_FSCFOLIO_1_1001_FieldDocumentNumber" text="Numéro de document"/>
    <f:field ref="doc_FSCFOLIO_1_1001_FieldSubject" text="Objet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A3 Papier (297x420 mm)</PresentationFormat>
  <Paragraphs>31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1_Larissa</vt:lpstr>
      <vt:lpstr>PowerPoint-Präsentation</vt:lpstr>
    </vt:vector>
  </TitlesOfParts>
  <Company>C+ E Planing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Roger Meier</dc:creator>
  <cp:lastModifiedBy>TMP</cp:lastModifiedBy>
  <cp:revision>93</cp:revision>
  <cp:lastPrinted>2012-07-24T09:17:32Z</cp:lastPrinted>
  <dcterms:created xsi:type="dcterms:W3CDTF">2012-02-28T09:03:06Z</dcterms:created>
  <dcterms:modified xsi:type="dcterms:W3CDTF">2014-09-01T14:01:50Z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name="FSC#ASTRACFG@15.1700:Abs_Fachbereich" pid="2" fmtid="{D5CDD505-2E9C-101B-9397-08002B2CF9AE}">
    <vt:lpwstr/>
  </property>
  <property name="FSC#ASTRACFG@15.1700:Abs_Fachbereichsfunktion" pid="3" fmtid="{D5CDD505-2E9C-101B-9397-08002B2CF9AE}">
    <vt:lpwstr/>
  </property>
  <property name="FSC#ASTRACFG@15.1700:Absender_Fusszeilen" pid="4" fmtid="{D5CDD505-2E9C-101B-9397-08002B2CF9AE}">
    <vt:lpwstr>Bundesamt für Strassen ASTRA_x000d__x000a_Corinne Kolly_x000d__x000a_Postadresse: 3003 Bern_x000d__x000a_Mühlestrasse 2, 3063 Ittigen_x000d__x000a_Tel. +41 58 462 94 11, Fax +41 58 462 23 03_x000d__x000a_corinne.kolly@astra.admin.ch_x000d__x000a_www.astra.admin.ch</vt:lpwstr>
  </property>
  <property name="FSC#ASTRACFG@15.1700:Abteilung" pid="5" fmtid="{D5CDD505-2E9C-101B-9397-08002B2CF9AE}">
    <vt:lpwstr/>
  </property>
  <property name="FSC#ASTRACFG@15.1700:Bereich" pid="6" fmtid="{D5CDD505-2E9C-101B-9397-08002B2CF9AE}">
    <vt:lpwstr/>
  </property>
  <property name="FSC#ASTRACFG@15.1700:Fachbereich" pid="7" fmtid="{D5CDD505-2E9C-101B-9397-08002B2CF9AE}">
    <vt:lpwstr/>
  </property>
  <property name="FSC#ASTRACFG@15.1700:FilialeOrt" pid="8" fmtid="{D5CDD505-2E9C-101B-9397-08002B2CF9AE}">
    <vt:lpwstr>Bern</vt:lpwstr>
  </property>
  <property name="FSC#ASTRACFG@15.1700:Funktion" pid="9" fmtid="{D5CDD505-2E9C-101B-9397-08002B2CF9AE}">
    <vt:lpwstr/>
  </property>
  <property name="FSC#ASTRACFG@15.1700:Postadresse" pid="10" fmtid="{D5CDD505-2E9C-101B-9397-08002B2CF9AE}">
    <vt:lpwstr>3003 Bern</vt:lpwstr>
  </property>
  <property name="FSC#ASTRACFG@15.1700:Standortadresse" pid="11" fmtid="{D5CDD505-2E9C-101B-9397-08002B2CF9AE}">
    <vt:lpwstr>Mühlestrasse 2, 3063 Ittigen</vt:lpwstr>
  </property>
  <property name="FSC#UVEKCFG@15.1700:Function" pid="12" fmtid="{D5CDD505-2E9C-101B-9397-08002B2CF9AE}">
    <vt:lpwstr/>
  </property>
  <property name="FSC#UVEKCFG@15.1700:FileRespOrg" pid="13" fmtid="{D5CDD505-2E9C-101B-9397-08002B2CF9AE}">
    <vt:lpwstr>Standards und Sicherheit</vt:lpwstr>
  </property>
  <property name="FSC#UVEKCFG@15.1700:DefaultGroupFileResponsible" pid="14" fmtid="{D5CDD505-2E9C-101B-9397-08002B2CF9AE}">
    <vt:lpwstr>Standards und Sicherheit</vt:lpwstr>
  </property>
  <property name="FSC#UVEKCFG@15.1700:FileRespFunction" pid="15" fmtid="{D5CDD505-2E9C-101B-9397-08002B2CF9AE}">
    <vt:lpwstr/>
  </property>
  <property name="FSC#UVEKCFG@15.1700:AssignedClassification" pid="16" fmtid="{D5CDD505-2E9C-101B-9397-08002B2CF9AE}">
    <vt:lpwstr/>
  </property>
  <property name="FSC#UVEKCFG@15.1700:AssignedClassificationCode" pid="17" fmtid="{D5CDD505-2E9C-101B-9397-08002B2CF9AE}">
    <vt:lpwstr/>
  </property>
  <property name="FSC#UVEKCFG@15.1700:FileResponsible" pid="18" fmtid="{D5CDD505-2E9C-101B-9397-08002B2CF9AE}">
    <vt:lpwstr>Corinne Kolly</vt:lpwstr>
  </property>
  <property name="FSC#UVEKCFG@15.1700:FileResponsibleTel" pid="19" fmtid="{D5CDD505-2E9C-101B-9397-08002B2CF9AE}">
    <vt:lpwstr>+41 58 462 94 11</vt:lpwstr>
  </property>
  <property name="FSC#UVEKCFG@15.1700:FileResponsibleEmail" pid="20" fmtid="{D5CDD505-2E9C-101B-9397-08002B2CF9AE}">
    <vt:lpwstr>corinne.kolly@astra.admin.ch</vt:lpwstr>
  </property>
  <property name="FSC#UVEKCFG@15.1700:FileResponsibleFax" pid="21" fmtid="{D5CDD505-2E9C-101B-9397-08002B2CF9AE}">
    <vt:lpwstr>+41 58 462 23 03</vt:lpwstr>
  </property>
  <property name="FSC#UVEKCFG@15.1700:FileResponsibleAddress" pid="22" fmtid="{D5CDD505-2E9C-101B-9397-08002B2CF9AE}">
    <vt:lpwstr>Mühlestrasse 2, 3003 Bern</vt:lpwstr>
  </property>
  <property name="FSC#UVEKCFG@15.1700:FileResponsibleStreet" pid="23" fmtid="{D5CDD505-2E9C-101B-9397-08002B2CF9AE}">
    <vt:lpwstr>Mühlestrasse 2</vt:lpwstr>
  </property>
  <property name="FSC#UVEKCFG@15.1700:FileResponsiblezipcode" pid="24" fmtid="{D5CDD505-2E9C-101B-9397-08002B2CF9AE}">
    <vt:lpwstr>3003</vt:lpwstr>
  </property>
  <property name="FSC#UVEKCFG@15.1700:FileResponsiblecity" pid="25" fmtid="{D5CDD505-2E9C-101B-9397-08002B2CF9AE}">
    <vt:lpwstr>Bern</vt:lpwstr>
  </property>
  <property name="FSC#UVEKCFG@15.1700:FileResponsibleAbbreviation" pid="26" fmtid="{D5CDD505-2E9C-101B-9397-08002B2CF9AE}">
    <vt:lpwstr>Extern</vt:lpwstr>
  </property>
  <property name="FSC#UVEKCFG@15.1700:FileRespOrgHome" pid="27" fmtid="{D5CDD505-2E9C-101B-9397-08002B2CF9AE}">
    <vt:lpwstr/>
  </property>
  <property name="FSC#UVEKCFG@15.1700:CurrUserAbbreviation" pid="28" fmtid="{D5CDD505-2E9C-101B-9397-08002B2CF9AE}">
    <vt:lpwstr>Piy</vt:lpwstr>
  </property>
  <property name="FSC#UVEKCFG@15.1700:CategoryReference" pid="29" fmtid="{D5CDD505-2E9C-101B-9397-08002B2CF9AE}">
    <vt:lpwstr>432</vt:lpwstr>
  </property>
  <property name="FSC#UVEKCFG@15.1700:cooAddress" pid="30" fmtid="{D5CDD505-2E9C-101B-9397-08002B2CF9AE}">
    <vt:lpwstr>COO.2045.100.2.3553633</vt:lpwstr>
  </property>
  <property name="FSC#UVEKCFG@15.1700:sleeveFileReference" pid="31" fmtid="{D5CDD505-2E9C-101B-9397-08002B2CF9AE}">
    <vt:lpwstr/>
  </property>
  <property name="FSC#UVEKCFG@15.1700:BureauName" pid="32" fmtid="{D5CDD505-2E9C-101B-9397-08002B2CF9AE}">
    <vt:lpwstr>Office fédéral des routes</vt:lpwstr>
  </property>
  <property name="FSC#UVEKCFG@15.1700:BureauShortName" pid="33" fmtid="{D5CDD505-2E9C-101B-9397-08002B2CF9AE}">
    <vt:lpwstr>OFROU</vt:lpwstr>
  </property>
  <property name="FSC#UVEKCFG@15.1700:BureauWebsite" pid="34" fmtid="{D5CDD505-2E9C-101B-9397-08002B2CF9AE}">
    <vt:lpwstr>www.ofrou.admin.ch</vt:lpwstr>
  </property>
  <property name="FSC#UVEKCFG@15.1700:SubFileTitle" pid="35" fmtid="{D5CDD505-2E9C-101B-9397-08002B2CF9AE}">
    <vt:lpwstr>C-02 1.1 Segmente Si+V_x005f_deutsch Stand 31.08.14</vt:lpwstr>
  </property>
  <property name="FSC#UVEKCFG@15.1700:ForeignNumber" pid="36" fmtid="{D5CDD505-2E9C-101B-9397-08002B2CF9AE}">
    <vt:lpwstr/>
  </property>
  <property name="FSC#UVEKCFG@15.1700:Amtstitel" pid="37" fmtid="{D5CDD505-2E9C-101B-9397-08002B2CF9AE}">
    <vt:lpwstr/>
  </property>
  <property name="FSC#UVEKCFG@15.1700:ZusendungAm" pid="38" fmtid="{D5CDD505-2E9C-101B-9397-08002B2CF9AE}">
    <vt:lpwstr/>
  </property>
  <property name="FSC#UVEKCFG@15.1700:SignerLeft" pid="39" fmtid="{D5CDD505-2E9C-101B-9397-08002B2CF9AE}">
    <vt:lpwstr/>
  </property>
  <property name="FSC#UVEKCFG@15.1700:SignerRight" pid="40" fmtid="{D5CDD505-2E9C-101B-9397-08002B2CF9AE}">
    <vt:lpwstr/>
  </property>
  <property name="FSC#UVEKCFG@15.1700:SignerLeftJobTitle" pid="41" fmtid="{D5CDD505-2E9C-101B-9397-08002B2CF9AE}">
    <vt:lpwstr/>
  </property>
  <property name="FSC#UVEKCFG@15.1700:SignerRightJobTitle" pid="42" fmtid="{D5CDD505-2E9C-101B-9397-08002B2CF9AE}">
    <vt:lpwstr/>
  </property>
  <property name="FSC#UVEKCFG@15.1700:SignerLeftFunction" pid="43" fmtid="{D5CDD505-2E9C-101B-9397-08002B2CF9AE}">
    <vt:lpwstr/>
  </property>
  <property name="FSC#UVEKCFG@15.1700:SignerRightFunction" pid="44" fmtid="{D5CDD505-2E9C-101B-9397-08002B2CF9AE}">
    <vt:lpwstr/>
  </property>
  <property name="FSC#UVEKCFG@15.1700:SignerLeftUserRoleGroup" pid="45" fmtid="{D5CDD505-2E9C-101B-9397-08002B2CF9AE}">
    <vt:lpwstr/>
  </property>
  <property name="FSC#UVEKCFG@15.1700:SignerRightUserRoleGroup" pid="46" fmtid="{D5CDD505-2E9C-101B-9397-08002B2CF9AE}">
    <vt:lpwstr/>
  </property>
  <property name="FSC#UVEKCFG@15.1700:DocumentNumber" pid="47" fmtid="{D5CDD505-2E9C-101B-9397-08002B2CF9AE}">
    <vt:lpwstr>P055-0871</vt:lpwstr>
  </property>
  <property name="FSC#UVEKCFG@15.1700:AssignmentNumber" pid="48" fmtid="{D5CDD505-2E9C-101B-9397-08002B2CF9AE}">
    <vt:lpwstr/>
  </property>
  <property name="FSC#UVEKCFG@15.1700:EM_Personal" pid="49" fmtid="{D5CDD505-2E9C-101B-9397-08002B2CF9AE}">
    <vt:lpwstr/>
  </property>
  <property name="FSC#UVEKCFG@15.1700:EM_Geschlecht" pid="50" fmtid="{D5CDD505-2E9C-101B-9397-08002B2CF9AE}">
    <vt:lpwstr/>
  </property>
  <property name="FSC#UVEKCFG@15.1700:EM_GebDatum" pid="51" fmtid="{D5CDD505-2E9C-101B-9397-08002B2CF9AE}">
    <vt:lpwstr/>
  </property>
  <property name="FSC#UVEKCFG@15.1700:EM_Funktion" pid="52" fmtid="{D5CDD505-2E9C-101B-9397-08002B2CF9AE}">
    <vt:lpwstr/>
  </property>
  <property name="FSC#UVEKCFG@15.1700:EM_Beruf" pid="53" fmtid="{D5CDD505-2E9C-101B-9397-08002B2CF9AE}">
    <vt:lpwstr/>
  </property>
  <property name="FSC#UVEKCFG@15.1700:EM_SVNR" pid="54" fmtid="{D5CDD505-2E9C-101B-9397-08002B2CF9AE}">
    <vt:lpwstr/>
  </property>
  <property name="FSC#UVEKCFG@15.1700:EM_Familienstand" pid="55" fmtid="{D5CDD505-2E9C-101B-9397-08002B2CF9AE}">
    <vt:lpwstr/>
  </property>
  <property name="FSC#UVEKCFG@15.1700:EM_Muttersprache" pid="56" fmtid="{D5CDD505-2E9C-101B-9397-08002B2CF9AE}">
    <vt:lpwstr/>
  </property>
  <property name="FSC#UVEKCFG@15.1700:EM_Geboren_in" pid="57" fmtid="{D5CDD505-2E9C-101B-9397-08002B2CF9AE}">
    <vt:lpwstr/>
  </property>
  <property name="FSC#UVEKCFG@15.1700:EM_Briefanrede" pid="58" fmtid="{D5CDD505-2E9C-101B-9397-08002B2CF9AE}">
    <vt:lpwstr/>
  </property>
  <property name="FSC#UVEKCFG@15.1700:EM_Kommunikationssprache" pid="59" fmtid="{D5CDD505-2E9C-101B-9397-08002B2CF9AE}">
    <vt:lpwstr/>
  </property>
  <property name="FSC#UVEKCFG@15.1700:EM_Webseite" pid="60" fmtid="{D5CDD505-2E9C-101B-9397-08002B2CF9AE}">
    <vt:lpwstr/>
  </property>
  <property name="FSC#UVEKCFG@15.1700:EM_TelNr_Business" pid="61" fmtid="{D5CDD505-2E9C-101B-9397-08002B2CF9AE}">
    <vt:lpwstr/>
  </property>
  <property name="FSC#UVEKCFG@15.1700:EM_TelNr_Private" pid="62" fmtid="{D5CDD505-2E9C-101B-9397-08002B2CF9AE}">
    <vt:lpwstr/>
  </property>
  <property name="FSC#UVEKCFG@15.1700:EM_TelNr_Mobile" pid="63" fmtid="{D5CDD505-2E9C-101B-9397-08002B2CF9AE}">
    <vt:lpwstr/>
  </property>
  <property name="FSC#UVEKCFG@15.1700:EM_TelNr_Other" pid="64" fmtid="{D5CDD505-2E9C-101B-9397-08002B2CF9AE}">
    <vt:lpwstr/>
  </property>
  <property name="FSC#UVEKCFG@15.1700:EM_TelNr_Fax" pid="65" fmtid="{D5CDD505-2E9C-101B-9397-08002B2CF9AE}">
    <vt:lpwstr/>
  </property>
  <property name="FSC#UVEKCFG@15.1700:EM_EMail1" pid="66" fmtid="{D5CDD505-2E9C-101B-9397-08002B2CF9AE}">
    <vt:lpwstr/>
  </property>
  <property name="FSC#UVEKCFG@15.1700:EM_EMail2" pid="67" fmtid="{D5CDD505-2E9C-101B-9397-08002B2CF9AE}">
    <vt:lpwstr/>
  </property>
  <property name="FSC#UVEKCFG@15.1700:EM_EMail3" pid="68" fmtid="{D5CDD505-2E9C-101B-9397-08002B2CF9AE}">
    <vt:lpwstr/>
  </property>
  <property name="FSC#UVEKCFG@15.1700:EM_Name" pid="69" fmtid="{D5CDD505-2E9C-101B-9397-08002B2CF9AE}">
    <vt:lpwstr/>
  </property>
  <property name="FSC#UVEKCFG@15.1700:EM_UID" pid="70" fmtid="{D5CDD505-2E9C-101B-9397-08002B2CF9AE}">
    <vt:lpwstr/>
  </property>
  <property name="FSC#UVEKCFG@15.1700:EM_Rechtsform" pid="71" fmtid="{D5CDD505-2E9C-101B-9397-08002B2CF9AE}">
    <vt:lpwstr/>
  </property>
  <property name="FSC#UVEKCFG@15.1700:EM_Klassifizierung" pid="72" fmtid="{D5CDD505-2E9C-101B-9397-08002B2CF9AE}">
    <vt:lpwstr/>
  </property>
  <property name="FSC#UVEKCFG@15.1700:EM_Gruendungsjahr" pid="73" fmtid="{D5CDD505-2E9C-101B-9397-08002B2CF9AE}">
    <vt:lpwstr/>
  </property>
  <property name="FSC#UVEKCFG@15.1700:EM_Versandart" pid="74" fmtid="{D5CDD505-2E9C-101B-9397-08002B2CF9AE}">
    <vt:lpwstr>B-Post</vt:lpwstr>
  </property>
  <property name="FSC#UVEKCFG@15.1700:EM_Versandvermek" pid="75" fmtid="{D5CDD505-2E9C-101B-9397-08002B2CF9AE}">
    <vt:lpwstr/>
  </property>
  <property name="FSC#UVEKCFG@15.1700:EM_Anrede" pid="76" fmtid="{D5CDD505-2E9C-101B-9397-08002B2CF9AE}">
    <vt:lpwstr/>
  </property>
  <property name="FSC#UVEKCFG@15.1700:EM_Titel" pid="77" fmtid="{D5CDD505-2E9C-101B-9397-08002B2CF9AE}">
    <vt:lpwstr/>
  </property>
  <property name="FSC#UVEKCFG@15.1700:EM_Nachgestellter_Titel" pid="78" fmtid="{D5CDD505-2E9C-101B-9397-08002B2CF9AE}">
    <vt:lpwstr/>
  </property>
  <property name="FSC#UVEKCFG@15.1700:EM_Vorname" pid="79" fmtid="{D5CDD505-2E9C-101B-9397-08002B2CF9AE}">
    <vt:lpwstr/>
  </property>
  <property name="FSC#UVEKCFG@15.1700:EM_Nachname" pid="80" fmtid="{D5CDD505-2E9C-101B-9397-08002B2CF9AE}">
    <vt:lpwstr/>
  </property>
  <property name="FSC#UVEKCFG@15.1700:EM_Kurzbezeichnung" pid="81" fmtid="{D5CDD505-2E9C-101B-9397-08002B2CF9AE}">
    <vt:lpwstr/>
  </property>
  <property name="FSC#UVEKCFG@15.1700:EM_Organisations_Zeile_1" pid="82" fmtid="{D5CDD505-2E9C-101B-9397-08002B2CF9AE}">
    <vt:lpwstr/>
  </property>
  <property name="FSC#UVEKCFG@15.1700:EM_Organisations_Zeile_2" pid="83" fmtid="{D5CDD505-2E9C-101B-9397-08002B2CF9AE}">
    <vt:lpwstr/>
  </property>
  <property name="FSC#UVEKCFG@15.1700:EM_Organisations_Zeile_3" pid="84" fmtid="{D5CDD505-2E9C-101B-9397-08002B2CF9AE}">
    <vt:lpwstr/>
  </property>
  <property name="FSC#UVEKCFG@15.1700:EM_Strasse" pid="85" fmtid="{D5CDD505-2E9C-101B-9397-08002B2CF9AE}">
    <vt:lpwstr/>
  </property>
  <property name="FSC#UVEKCFG@15.1700:EM_Hausnummer" pid="86" fmtid="{D5CDD505-2E9C-101B-9397-08002B2CF9AE}">
    <vt:lpwstr/>
  </property>
  <property name="FSC#UVEKCFG@15.1700:EM_Strasse2" pid="87" fmtid="{D5CDD505-2E9C-101B-9397-08002B2CF9AE}">
    <vt:lpwstr/>
  </property>
  <property name="FSC#UVEKCFG@15.1700:EM_Hausnummer_Zusatz" pid="88" fmtid="{D5CDD505-2E9C-101B-9397-08002B2CF9AE}">
    <vt:lpwstr/>
  </property>
  <property name="FSC#UVEKCFG@15.1700:EM_Postfach" pid="89" fmtid="{D5CDD505-2E9C-101B-9397-08002B2CF9AE}">
    <vt:lpwstr/>
  </property>
  <property name="FSC#UVEKCFG@15.1700:EM_PLZ" pid="90" fmtid="{D5CDD505-2E9C-101B-9397-08002B2CF9AE}">
    <vt:lpwstr/>
  </property>
  <property name="FSC#UVEKCFG@15.1700:EM_Ort" pid="91" fmtid="{D5CDD505-2E9C-101B-9397-08002B2CF9AE}">
    <vt:lpwstr/>
  </property>
  <property name="FSC#UVEKCFG@15.1700:EM_Land" pid="92" fmtid="{D5CDD505-2E9C-101B-9397-08002B2CF9AE}">
    <vt:lpwstr/>
  </property>
  <property name="FSC#UVEKCFG@15.1700:EM_E_Mail_Adresse" pid="93" fmtid="{D5CDD505-2E9C-101B-9397-08002B2CF9AE}">
    <vt:lpwstr/>
  </property>
  <property name="FSC#UVEKCFG@15.1700:EM_Funktionsbezeichnung" pid="94" fmtid="{D5CDD505-2E9C-101B-9397-08002B2CF9AE}">
    <vt:lpwstr/>
  </property>
  <property name="FSC#UVEKCFG@15.1700:EM_Serienbrieffeld_1" pid="95" fmtid="{D5CDD505-2E9C-101B-9397-08002B2CF9AE}">
    <vt:lpwstr/>
  </property>
  <property name="FSC#UVEKCFG@15.1700:EM_Serienbrieffeld_2" pid="96" fmtid="{D5CDD505-2E9C-101B-9397-08002B2CF9AE}">
    <vt:lpwstr/>
  </property>
  <property name="FSC#UVEKCFG@15.1700:EM_Serienbrieffeld_3" pid="97" fmtid="{D5CDD505-2E9C-101B-9397-08002B2CF9AE}">
    <vt:lpwstr/>
  </property>
  <property name="FSC#UVEKCFG@15.1700:EM_Serienbrieffeld_4" pid="98" fmtid="{D5CDD505-2E9C-101B-9397-08002B2CF9AE}">
    <vt:lpwstr/>
  </property>
  <property name="FSC#UVEKCFG@15.1700:EM_Serienbrieffeld_5" pid="99" fmtid="{D5CDD505-2E9C-101B-9397-08002B2CF9AE}">
    <vt:lpwstr/>
  </property>
  <property name="FSC#UVEKCFG@15.1700:EM_Address" pid="100" fmtid="{D5CDD505-2E9C-101B-9397-08002B2CF9AE}">
    <vt:lpwstr/>
  </property>
  <property name="FSC#UVEKCFG@15.1700:Abs_Nachname" pid="101" fmtid="{D5CDD505-2E9C-101B-9397-08002B2CF9AE}">
    <vt:lpwstr>Kolly</vt:lpwstr>
  </property>
  <property name="FSC#UVEKCFG@15.1700:Abs_Vorname" pid="102" fmtid="{D5CDD505-2E9C-101B-9397-08002B2CF9AE}">
    <vt:lpwstr>Corinne</vt:lpwstr>
  </property>
  <property name="FSC#UVEKCFG@15.1700:Abs_Zeichen" pid="103" fmtid="{D5CDD505-2E9C-101B-9397-08002B2CF9AE}">
    <vt:lpwstr>Extern</vt:lpwstr>
  </property>
  <property name="FSC#UVEKCFG@15.1700:Anrede" pid="104" fmtid="{D5CDD505-2E9C-101B-9397-08002B2CF9AE}">
    <vt:lpwstr/>
  </property>
  <property name="FSC#UVEKCFG@15.1700:EM_Versandartspez" pid="105" fmtid="{D5CDD505-2E9C-101B-9397-08002B2CF9AE}">
    <vt:lpwstr/>
  </property>
  <property name="FSC#UVEKCFG@15.1700:Briefdatum" pid="106" fmtid="{D5CDD505-2E9C-101B-9397-08002B2CF9AE}">
    <vt:lpwstr>29.03.2016</vt:lpwstr>
  </property>
  <property name="FSC#UVEKCFG@15.1700:Empf_Zeichen" pid="107" fmtid="{D5CDD505-2E9C-101B-9397-08002B2CF9AE}">
    <vt:lpwstr/>
  </property>
  <property name="FSC#UVEKCFG@15.1700:FilialePLZ" pid="108" fmtid="{D5CDD505-2E9C-101B-9397-08002B2CF9AE}">
    <vt:lpwstr>3003</vt:lpwstr>
  </property>
  <property name="FSC#UVEKCFG@15.1700:Gegenstand" pid="109" fmtid="{D5CDD505-2E9C-101B-9397-08002B2CF9AE}">
    <vt:lpwstr>BETREFF</vt:lpwstr>
  </property>
  <property name="FSC#UVEKCFG@15.1700:Nummer" pid="110" fmtid="{D5CDD505-2E9C-101B-9397-08002B2CF9AE}">
    <vt:lpwstr>P055-0871</vt:lpwstr>
  </property>
  <property name="FSC#UVEKCFG@15.1700:Unterschrift_Nachname" pid="111" fmtid="{D5CDD505-2E9C-101B-9397-08002B2CF9AE}">
    <vt:lpwstr/>
  </property>
  <property name="FSC#UVEKCFG@15.1700:Unterschrift_Vorname" pid="112" fmtid="{D5CDD505-2E9C-101B-9397-08002B2CF9AE}">
    <vt:lpwstr/>
  </property>
  <property name="FSC#COOELAK@1.1001:Subject" pid="113" fmtid="{D5CDD505-2E9C-101B-9397-08002B2CF9AE}">
    <vt:lpwstr/>
  </property>
  <property name="FSC#COOELAK@1.1001:FileReference" pid="114" fmtid="{D5CDD505-2E9C-101B-9397-08002B2CF9AE}">
    <vt:lpwstr>432-01423</vt:lpwstr>
  </property>
  <property name="FSC#COOELAK@1.1001:FileRefYear" pid="115" fmtid="{D5CDD505-2E9C-101B-9397-08002B2CF9AE}">
    <vt:lpwstr>2006</vt:lpwstr>
  </property>
  <property name="FSC#COOELAK@1.1001:FileRefOrdinal" pid="116" fmtid="{D5CDD505-2E9C-101B-9397-08002B2CF9AE}">
    <vt:lpwstr>1423</vt:lpwstr>
  </property>
  <property name="FSC#COOELAK@1.1001:FileRefOU" pid="117" fmtid="{D5CDD505-2E9C-101B-9397-08002B2CF9AE}">
    <vt:lpwstr>DG</vt:lpwstr>
  </property>
  <property name="FSC#COOELAK@1.1001:Organization" pid="118" fmtid="{D5CDD505-2E9C-101B-9397-08002B2CF9AE}">
    <vt:lpwstr/>
  </property>
  <property name="FSC#COOELAK@1.1001:Owner" pid="119" fmtid="{D5CDD505-2E9C-101B-9397-08002B2CF9AE}">
    <vt:lpwstr>Kolly Corinne</vt:lpwstr>
  </property>
  <property name="FSC#COOELAK@1.1001:OwnerExtension" pid="120" fmtid="{D5CDD505-2E9C-101B-9397-08002B2CF9AE}">
    <vt:lpwstr>+41 58 462 94 11</vt:lpwstr>
  </property>
  <property name="FSC#COOELAK@1.1001:OwnerFaxExtension" pid="121" fmtid="{D5CDD505-2E9C-101B-9397-08002B2CF9AE}">
    <vt:lpwstr>+41 58 462 23 03</vt:lpwstr>
  </property>
  <property name="FSC#COOELAK@1.1001:DispatchedBy" pid="122" fmtid="{D5CDD505-2E9C-101B-9397-08002B2CF9AE}">
    <vt:lpwstr/>
  </property>
  <property name="FSC#COOELAK@1.1001:DispatchedAt" pid="123" fmtid="{D5CDD505-2E9C-101B-9397-08002B2CF9AE}">
    <vt:lpwstr/>
  </property>
  <property name="FSC#COOELAK@1.1001:ApprovedBy" pid="124" fmtid="{D5CDD505-2E9C-101B-9397-08002B2CF9AE}">
    <vt:lpwstr/>
  </property>
  <property name="FSC#COOELAK@1.1001:ApprovedAt" pid="125" fmtid="{D5CDD505-2E9C-101B-9397-08002B2CF9AE}">
    <vt:lpwstr/>
  </property>
  <property name="FSC#COOELAK@1.1001:Department" pid="126" fmtid="{D5CDD505-2E9C-101B-9397-08002B2CF9AE}">
    <vt:lpwstr>Publications page WEB standard des RN</vt:lpwstr>
  </property>
  <property name="FSC#COOELAK@1.1001:CreatedAt" pid="127" fmtid="{D5CDD505-2E9C-101B-9397-08002B2CF9AE}">
    <vt:lpwstr>05.02.2016</vt:lpwstr>
  </property>
  <property name="FSC#COOELAK@1.1001:OU" pid="128" fmtid="{D5CDD505-2E9C-101B-9397-08002B2CF9AE}">
    <vt:lpwstr>Standards und Sicherheit (ASTRA)</vt:lpwstr>
  </property>
  <property name="FSC#COOELAK@1.1001:Priority" pid="129" fmtid="{D5CDD505-2E9C-101B-9397-08002B2CF9AE}">
    <vt:lpwstr> ()</vt:lpwstr>
  </property>
  <property name="FSC#COOELAK@1.1001:ObjBarCode" pid="130" fmtid="{D5CDD505-2E9C-101B-9397-08002B2CF9AE}">
    <vt:lpwstr>*COO.2045.100.2.3553633*</vt:lpwstr>
  </property>
  <property name="FSC#COOELAK@1.1001:RefBarCode" pid="131" fmtid="{D5CDD505-2E9C-101B-9397-08002B2CF9AE}">
    <vt:lpwstr>*COO.2045.100.2.3553835*</vt:lpwstr>
  </property>
  <property name="FSC#COOELAK@1.1001:FileRefBarCode" pid="132" fmtid="{D5CDD505-2E9C-101B-9397-08002B2CF9AE}">
    <vt:lpwstr>*432-01423*</vt:lpwstr>
  </property>
  <property name="FSC#COOELAK@1.1001:ExternalRef" pid="133" fmtid="{D5CDD505-2E9C-101B-9397-08002B2CF9AE}">
    <vt:lpwstr/>
  </property>
  <property name="FSC#COOELAK@1.1001:IncomingNumber" pid="134" fmtid="{D5CDD505-2E9C-101B-9397-08002B2CF9AE}">
    <vt:lpwstr/>
  </property>
  <property name="FSC#COOELAK@1.1001:IncomingSubject" pid="135" fmtid="{D5CDD505-2E9C-101B-9397-08002B2CF9AE}">
    <vt:lpwstr/>
  </property>
  <property name="FSC#COOELAK@1.1001:ProcessResponsible" pid="136" fmtid="{D5CDD505-2E9C-101B-9397-08002B2CF9AE}">
    <vt:lpwstr>Jeanneret Alain, Bern</vt:lpwstr>
  </property>
  <property name="FSC#COOELAK@1.1001:ProcessResponsiblePhone" pid="137" fmtid="{D5CDD505-2E9C-101B-9397-08002B2CF9AE}">
    <vt:lpwstr>+41 58 462 94 34</vt:lpwstr>
  </property>
  <property name="FSC#COOELAK@1.1001:ProcessResponsibleMail" pid="138" fmtid="{D5CDD505-2E9C-101B-9397-08002B2CF9AE}">
    <vt:lpwstr>alain.jeanneret@astra.admin.ch</vt:lpwstr>
  </property>
  <property name="FSC#COOELAK@1.1001:ProcessResponsibleFax" pid="139" fmtid="{D5CDD505-2E9C-101B-9397-08002B2CF9AE}">
    <vt:lpwstr>+41 58 463 23 03</vt:lpwstr>
  </property>
  <property name="FSC#COOELAK@1.1001:ApproverFirstName" pid="140" fmtid="{D5CDD505-2E9C-101B-9397-08002B2CF9AE}">
    <vt:lpwstr/>
  </property>
  <property name="FSC#COOELAK@1.1001:ApproverSurName" pid="141" fmtid="{D5CDD505-2E9C-101B-9397-08002B2CF9AE}">
    <vt:lpwstr/>
  </property>
  <property name="FSC#COOELAK@1.1001:ApproverTitle" pid="142" fmtid="{D5CDD505-2E9C-101B-9397-08002B2CF9AE}">
    <vt:lpwstr/>
  </property>
  <property name="FSC#COOELAK@1.1001:ExternalDate" pid="143" fmtid="{D5CDD505-2E9C-101B-9397-08002B2CF9AE}">
    <vt:lpwstr/>
  </property>
  <property name="FSC#COOELAK@1.1001:SettlementApprovedAt" pid="144" fmtid="{D5CDD505-2E9C-101B-9397-08002B2CF9AE}">
    <vt:lpwstr/>
  </property>
  <property name="FSC#COOELAK@1.1001:BaseNumber" pid="145" fmtid="{D5CDD505-2E9C-101B-9397-08002B2CF9AE}">
    <vt:lpwstr>432</vt:lpwstr>
  </property>
  <property name="FSC#COOELAK@1.1001:CurrentUserRolePos" pid="146" fmtid="{D5CDD505-2E9C-101B-9397-08002B2CF9AE}">
    <vt:lpwstr>Collaborateur, -trice spécialisé(e)</vt:lpwstr>
  </property>
  <property name="FSC#COOELAK@1.1001:CurrentUserEmail" pid="147" fmtid="{D5CDD505-2E9C-101B-9397-08002B2CF9AE}">
    <vt:lpwstr>yves.pillonel@astra.admin.ch</vt:lpwstr>
  </property>
  <property name="FSC#ELAKGOV@1.1001:PersonalSubjGender" pid="148" fmtid="{D5CDD505-2E9C-101B-9397-08002B2CF9AE}">
    <vt:lpwstr/>
  </property>
  <property name="FSC#ELAKGOV@1.1001:PersonalSubjFirstName" pid="149" fmtid="{D5CDD505-2E9C-101B-9397-08002B2CF9AE}">
    <vt:lpwstr/>
  </property>
  <property name="FSC#ELAKGOV@1.1001:PersonalSubjSurName" pid="150" fmtid="{D5CDD505-2E9C-101B-9397-08002B2CF9AE}">
    <vt:lpwstr/>
  </property>
  <property name="FSC#ELAKGOV@1.1001:PersonalSubjSalutation" pid="151" fmtid="{D5CDD505-2E9C-101B-9397-08002B2CF9AE}">
    <vt:lpwstr/>
  </property>
  <property name="FSC#ELAKGOV@1.1001:PersonalSubjAddress" pid="152" fmtid="{D5CDD505-2E9C-101B-9397-08002B2CF9AE}">
    <vt:lpwstr/>
  </property>
  <property name="FSC#ATSTATECFG@1.1001:Office" pid="153" fmtid="{D5CDD505-2E9C-101B-9397-08002B2CF9AE}">
    <vt:lpwstr/>
  </property>
  <property name="FSC#ATSTATECFG@1.1001:Agent" pid="154" fmtid="{D5CDD505-2E9C-101B-9397-08002B2CF9AE}">
    <vt:lpwstr>Corinne Kolly</vt:lpwstr>
  </property>
  <property name="FSC#ATSTATECFG@1.1001:AgentPhone" pid="155" fmtid="{D5CDD505-2E9C-101B-9397-08002B2CF9AE}">
    <vt:lpwstr>+41 58 462 94 11</vt:lpwstr>
  </property>
  <property name="FSC#ATSTATECFG@1.1001:DepartmentFax" pid="156" fmtid="{D5CDD505-2E9C-101B-9397-08002B2CF9AE}">
    <vt:lpwstr/>
  </property>
  <property name="FSC#ATSTATECFG@1.1001:DepartmentEmail" pid="157" fmtid="{D5CDD505-2E9C-101B-9397-08002B2CF9AE}">
    <vt:lpwstr/>
  </property>
  <property name="FSC#ATSTATECFG@1.1001:SubfileDate" pid="158" fmtid="{D5CDD505-2E9C-101B-9397-08002B2CF9AE}">
    <vt:lpwstr/>
  </property>
  <property name="FSC#ATSTATECFG@1.1001:SubfileSubject" pid="159" fmtid="{D5CDD505-2E9C-101B-9397-08002B2CF9AE}">
    <vt:lpwstr/>
  </property>
  <property name="FSC#ATSTATECFG@1.1001:DepartmentZipCode" pid="160" fmtid="{D5CDD505-2E9C-101B-9397-08002B2CF9AE}">
    <vt:lpwstr/>
  </property>
  <property name="FSC#ATSTATECFG@1.1001:DepartmentCountry" pid="161" fmtid="{D5CDD505-2E9C-101B-9397-08002B2CF9AE}">
    <vt:lpwstr/>
  </property>
  <property name="FSC#ATSTATECFG@1.1001:DepartmentCity" pid="162" fmtid="{D5CDD505-2E9C-101B-9397-08002B2CF9AE}">
    <vt:lpwstr/>
  </property>
  <property name="FSC#ATSTATECFG@1.1001:DepartmentStreet" pid="163" fmtid="{D5CDD505-2E9C-101B-9397-08002B2CF9AE}">
    <vt:lpwstr/>
  </property>
  <property name="FSC#ATSTATECFG@1.1001:DepartmentDVR" pid="164" fmtid="{D5CDD505-2E9C-101B-9397-08002B2CF9AE}">
    <vt:lpwstr/>
  </property>
  <property name="FSC#ATSTATECFG@1.1001:DepartmentUID" pid="165" fmtid="{D5CDD505-2E9C-101B-9397-08002B2CF9AE}">
    <vt:lpwstr/>
  </property>
  <property name="FSC#ATSTATECFG@1.1001:SubfileReference" pid="166" fmtid="{D5CDD505-2E9C-101B-9397-08002B2CF9AE}">
    <vt:lpwstr>432-01423/00009/00002/00004/00007/00007/00005/00008/00003</vt:lpwstr>
  </property>
  <property name="FSC#ATSTATECFG@1.1001:Clause" pid="167" fmtid="{D5CDD505-2E9C-101B-9397-08002B2CF9AE}">
    <vt:lpwstr/>
  </property>
  <property name="FSC#ATSTATECFG@1.1001:ApprovedSignature" pid="168" fmtid="{D5CDD505-2E9C-101B-9397-08002B2CF9AE}">
    <vt:lpwstr/>
  </property>
  <property name="FSC#ATSTATECFG@1.1001:BankAccount" pid="169" fmtid="{D5CDD505-2E9C-101B-9397-08002B2CF9AE}">
    <vt:lpwstr/>
  </property>
  <property name="FSC#ATSTATECFG@1.1001:BankAccountOwner" pid="170" fmtid="{D5CDD505-2E9C-101B-9397-08002B2CF9AE}">
    <vt:lpwstr/>
  </property>
  <property name="FSC#ATSTATECFG@1.1001:BankInstitute" pid="171" fmtid="{D5CDD505-2E9C-101B-9397-08002B2CF9AE}">
    <vt:lpwstr/>
  </property>
  <property name="FSC#ATSTATECFG@1.1001:BankAccountID" pid="172" fmtid="{D5CDD505-2E9C-101B-9397-08002B2CF9AE}">
    <vt:lpwstr/>
  </property>
  <property name="FSC#ATSTATECFG@1.1001:BankAccountIBAN" pid="173" fmtid="{D5CDD505-2E9C-101B-9397-08002B2CF9AE}">
    <vt:lpwstr/>
  </property>
  <property name="FSC#ATSTATECFG@1.1001:BankAccountBIC" pid="174" fmtid="{D5CDD505-2E9C-101B-9397-08002B2CF9AE}">
    <vt:lpwstr/>
  </property>
  <property name="FSC#ATSTATECFG@1.1001:BankName" pid="175" fmtid="{D5CDD505-2E9C-101B-9397-08002B2CF9AE}">
    <vt:lpwstr/>
  </property>
  <property name="FSC#COOSYSTEM@1.1:Container" pid="176" fmtid="{D5CDD505-2E9C-101B-9397-08002B2CF9AE}">
    <vt:lpwstr>COO.2045.100.2.3553633</vt:lpwstr>
  </property>
  <property name="FSC#FSCFOLIO@1.1001:docpropproject" pid="177" fmtid="{D5CDD505-2E9C-101B-9397-08002B2CF9AE}">
    <vt:lpwstr/>
  </property>
</Properties>
</file>